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71" r:id="rId2"/>
    <p:sldId id="274" r:id="rId3"/>
    <p:sldId id="257" r:id="rId4"/>
    <p:sldId id="258" r:id="rId5"/>
    <p:sldId id="279" r:id="rId6"/>
    <p:sldId id="281" r:id="rId7"/>
    <p:sldId id="266" r:id="rId8"/>
    <p:sldId id="265" r:id="rId9"/>
    <p:sldId id="263" r:id="rId10"/>
    <p:sldId id="275" r:id="rId11"/>
    <p:sldId id="264" r:id="rId12"/>
    <p:sldId id="269" r:id="rId13"/>
    <p:sldId id="267" r:id="rId14"/>
    <p:sldId id="268" r:id="rId15"/>
    <p:sldId id="262" r:id="rId16"/>
    <p:sldId id="256" r:id="rId17"/>
    <p:sldId id="282" r:id="rId18"/>
    <p:sldId id="276" r:id="rId19"/>
  </p:sldIdLst>
  <p:sldSz cx="9144000" cy="6858000" type="screen4x3"/>
  <p:notesSz cx="7010400" cy="9296400"/>
  <p:embeddedFontLst>
    <p:embeddedFont>
      <p:font typeface="Aharoni" panose="02010803020104030203" pitchFamily="2" charset="-79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795"/>
    <a:srgbClr val="FFD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977" autoAdjust="0"/>
    <p:restoredTop sz="86390" autoAdjust="0"/>
  </p:normalViewPr>
  <p:slideViewPr>
    <p:cSldViewPr snapToGrid="0">
      <p:cViewPr varScale="1">
        <p:scale>
          <a:sx n="109" d="100"/>
          <a:sy n="109" d="100"/>
        </p:scale>
        <p:origin x="108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C7C1B-6FEE-46AF-8570-3447E92F33B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E5F50-A78C-4EF9-89F0-45062D183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4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5F50-A78C-4EF9-89F0-45062D1833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7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5F50-A78C-4EF9-89F0-45062D1833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3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5F50-A78C-4EF9-89F0-45062D1833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71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5F50-A78C-4EF9-89F0-45062D1833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7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5F50-A78C-4EF9-89F0-45062D1833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0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4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36F2A-F717-4D15-9DD0-8C0194B0AF3D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FDCC8-C573-45EE-B3FC-D4866BED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1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241CED-B07E-405E-855E-B7A9DC4F28DC}"/>
              </a:ext>
            </a:extLst>
          </p:cNvPr>
          <p:cNvSpPr txBox="1"/>
          <p:nvPr/>
        </p:nvSpPr>
        <p:spPr>
          <a:xfrm>
            <a:off x="1143000" y="493422"/>
            <a:ext cx="685800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Aharoni" panose="02010803020104030203" pitchFamily="2" charset="-79"/>
                <a:cs typeface="Aharoni" panose="02010803020104030203" pitchFamily="2" charset="-79"/>
              </a:rPr>
              <a:t>Building a </a:t>
            </a:r>
            <a:r>
              <a:rPr lang="en-US" sz="4950" dirty="0">
                <a:latin typeface="Aharoni" panose="02010803020104030203" pitchFamily="2" charset="-79"/>
                <a:cs typeface="Aharoni" panose="02010803020104030203" pitchFamily="2" charset="-79"/>
              </a:rPr>
              <a:t>21</a:t>
            </a:r>
            <a:r>
              <a:rPr lang="en-US" sz="4950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en-US" sz="3300" dirty="0">
                <a:latin typeface="Aharoni" panose="02010803020104030203" pitchFamily="2" charset="-79"/>
                <a:cs typeface="Aharoni" panose="02010803020104030203" pitchFamily="2" charset="-79"/>
              </a:rPr>
              <a:t> Century </a:t>
            </a:r>
          </a:p>
          <a:p>
            <a:pPr algn="ctr"/>
            <a:r>
              <a:rPr lang="en-US" sz="3300" dirty="0">
                <a:latin typeface="Aharoni" panose="02010803020104030203" pitchFamily="2" charset="-79"/>
                <a:cs typeface="Aharoni" panose="02010803020104030203" pitchFamily="2" charset="-79"/>
              </a:rPr>
              <a:t>Working Class Movement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Southern Workers Assembly School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May </a:t>
            </a:r>
            <a:r>
              <a:rPr lang="en-US" sz="3300" dirty="0">
                <a:latin typeface="Aharoni" panose="02010803020104030203" pitchFamily="2" charset="-79"/>
                <a:cs typeface="Aharoni" panose="02010803020104030203" pitchFamily="2" charset="-79"/>
              </a:rPr>
              <a:t>2, 2021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B63D4E2E-CE1D-4F71-8007-2BCA30EE8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b="4175"/>
          <a:stretch/>
        </p:blipFill>
        <p:spPr>
          <a:xfrm>
            <a:off x="1443620" y="2971807"/>
            <a:ext cx="6256760" cy="2859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852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C16AEB-D17B-4F64-A615-8B1DAF1F9517}"/>
              </a:ext>
            </a:extLst>
          </p:cNvPr>
          <p:cNvSpPr txBox="1"/>
          <p:nvPr/>
        </p:nvSpPr>
        <p:spPr>
          <a:xfrm>
            <a:off x="0" y="5537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Aharoni" panose="02010803020104030203" pitchFamily="2" charset="-79"/>
                <a:cs typeface="Aharoni" panose="02010803020104030203" pitchFamily="2" charset="-79"/>
              </a:rPr>
              <a:t>We fight in two ways: </a:t>
            </a:r>
          </a:p>
          <a:p>
            <a:r>
              <a:rPr lang="en-US" sz="4200" b="1" dirty="0">
                <a:latin typeface="Aharoni" panose="02010803020104030203" pitchFamily="2" charset="-79"/>
                <a:cs typeface="Aharoni" panose="02010803020104030203" pitchFamily="2" charset="-79"/>
              </a:rPr>
              <a:t>our workplace and our </a:t>
            </a:r>
            <a:r>
              <a:rPr lang="en-US" sz="42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community</a:t>
            </a:r>
          </a:p>
        </p:txBody>
      </p:sp>
      <p:pic>
        <p:nvPicPr>
          <p:cNvPr id="4" name="Picture 3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FCC1B837-36C8-47C4-8DC2-852B0E23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" y="1664074"/>
            <a:ext cx="2760719" cy="1880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8EB494CC-57DA-4972-B07A-6EE83E1B9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/>
          <a:stretch/>
        </p:blipFill>
        <p:spPr>
          <a:xfrm>
            <a:off x="68542" y="3840901"/>
            <a:ext cx="2760719" cy="1828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2D68CD93-FED0-4585-8B78-70943B83C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42" y="1664074"/>
            <a:ext cx="2927007" cy="1880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46D9457B-A7F1-4297-8E82-FA8AE1DCC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21" y="3840901"/>
            <a:ext cx="2931828" cy="1789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2FA2D1-062E-4860-B003-798AE78A8E3C}"/>
              </a:ext>
            </a:extLst>
          </p:cNvPr>
          <p:cNvSpPr txBox="1"/>
          <p:nvPr/>
        </p:nvSpPr>
        <p:spPr>
          <a:xfrm>
            <a:off x="5936493" y="1501085"/>
            <a:ext cx="31859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We live in our communities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and that’s where we raise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our children.</a:t>
            </a:r>
          </a:p>
          <a:p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Every social institution is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controlled by capitalists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in their interest.  They 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control us everywhere.</a:t>
            </a:r>
          </a:p>
          <a:p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The power we develop in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our workplaces can be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used to protect and move</a:t>
            </a: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our communities forward.</a:t>
            </a:r>
          </a:p>
          <a:p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Worker’s power is what we need.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D0FE4-D656-4350-B0A0-257F5CC50F5C}"/>
              </a:ext>
            </a:extLst>
          </p:cNvPr>
          <p:cNvSpPr txBox="1"/>
          <p:nvPr/>
        </p:nvSpPr>
        <p:spPr>
          <a:xfrm>
            <a:off x="1" y="611012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The time to think and act is now</a:t>
            </a:r>
          </a:p>
        </p:txBody>
      </p:sp>
    </p:spTree>
    <p:extLst>
      <p:ext uri="{BB962C8B-B14F-4D97-AF65-F5344CB8AC3E}">
        <p14:creationId xmlns:p14="http://schemas.microsoft.com/office/powerpoint/2010/main" val="42705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7FDAD2-F73E-4593-B68A-3CC17E25F590}"/>
              </a:ext>
            </a:extLst>
          </p:cNvPr>
          <p:cNvSpPr txBox="1"/>
          <p:nvPr/>
        </p:nvSpPr>
        <p:spPr>
          <a:xfrm>
            <a:off x="0" y="201328"/>
            <a:ext cx="90669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>
                <a:latin typeface="Aharoni" panose="02010803020104030203" pitchFamily="2" charset="-79"/>
                <a:cs typeface="Aharoni" panose="02010803020104030203" pitchFamily="2" charset="-79"/>
              </a:rPr>
              <a:t>To win the class struggle, workers </a:t>
            </a:r>
          </a:p>
          <a:p>
            <a:pPr algn="ctr"/>
            <a:r>
              <a:rPr lang="en-US" sz="4200" b="1" dirty="0">
                <a:latin typeface="Aharoni" panose="02010803020104030203" pitchFamily="2" charset="-79"/>
                <a:cs typeface="Aharoni" panose="02010803020104030203" pitchFamily="2" charset="-79"/>
              </a:rPr>
              <a:t>must study the system to change it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3734307-7128-46E2-9B74-EA9D3A654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6" y="1653392"/>
            <a:ext cx="3823087" cy="3780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387492D1-4E69-4536-ABBB-6CFEF8EC76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r="39143"/>
          <a:stretch/>
        </p:blipFill>
        <p:spPr>
          <a:xfrm>
            <a:off x="6171510" y="1653391"/>
            <a:ext cx="2896280" cy="3822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49ED1-9C13-4635-A7F4-809C5BA4F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0" t="21071" r="50658" b="17857"/>
          <a:stretch/>
        </p:blipFill>
        <p:spPr>
          <a:xfrm>
            <a:off x="4075928" y="1653391"/>
            <a:ext cx="2014040" cy="1807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7CC52B9-100B-4D70-89C5-4DFB8FD81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28" y="3803152"/>
            <a:ext cx="1897062" cy="1437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10D079-5904-4470-8887-D7D8B7529EC8}"/>
              </a:ext>
            </a:extLst>
          </p:cNvPr>
          <p:cNvSpPr txBox="1"/>
          <p:nvPr/>
        </p:nvSpPr>
        <p:spPr>
          <a:xfrm>
            <a:off x="0" y="571190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Political literacy is the key to victory</a:t>
            </a:r>
          </a:p>
        </p:txBody>
      </p:sp>
    </p:spTree>
    <p:extLst>
      <p:ext uri="{BB962C8B-B14F-4D97-AF65-F5344CB8AC3E}">
        <p14:creationId xmlns:p14="http://schemas.microsoft.com/office/powerpoint/2010/main" val="28177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85FB6D-C6EE-42C4-9A57-A6C86F82F1C8}"/>
              </a:ext>
            </a:extLst>
          </p:cNvPr>
          <p:cNvSpPr txBox="1"/>
          <p:nvPr/>
        </p:nvSpPr>
        <p:spPr>
          <a:xfrm>
            <a:off x="252547" y="103105"/>
            <a:ext cx="86389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Consciousness is key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3BED0-94AE-4271-B838-E31223D3F38D}"/>
              </a:ext>
            </a:extLst>
          </p:cNvPr>
          <p:cNvSpPr txBox="1"/>
          <p:nvPr/>
        </p:nvSpPr>
        <p:spPr>
          <a:xfrm flipH="1">
            <a:off x="0" y="9802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Class conscious workers can build a mighty movement</a:t>
            </a:r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2B9A66E-1C2A-4DFD-AB66-DC4FBF99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79" y="1659834"/>
            <a:ext cx="3506974" cy="4708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ABDA151-4833-416F-9D40-6B49B62AC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7" y="1659834"/>
            <a:ext cx="5399878" cy="47086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72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656B1-AB07-4E1A-9BBD-05BF1603091E}"/>
              </a:ext>
            </a:extLst>
          </p:cNvPr>
          <p:cNvSpPr txBox="1"/>
          <p:nvPr/>
        </p:nvSpPr>
        <p:spPr>
          <a:xfrm>
            <a:off x="0" y="-12192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Organization is key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2D60B-E684-4322-A8A7-DCA8498AEAB7}"/>
              </a:ext>
            </a:extLst>
          </p:cNvPr>
          <p:cNvSpPr txBox="1"/>
          <p:nvPr/>
        </p:nvSpPr>
        <p:spPr>
          <a:xfrm>
            <a:off x="0" y="1400229"/>
            <a:ext cx="289213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Collectivity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Democracy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Accountability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Record keeping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Consensus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Knowledge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Independence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Gender balance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Leadership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Communication</a:t>
            </a:r>
          </a:p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Mobilization</a:t>
            </a:r>
          </a:p>
        </p:txBody>
      </p:sp>
      <p:pic>
        <p:nvPicPr>
          <p:cNvPr id="11" name="Picture 10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AA0775FC-7C16-40CC-81EE-3D51D4B81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1" r="379" b="10274"/>
          <a:stretch/>
        </p:blipFill>
        <p:spPr>
          <a:xfrm flipH="1">
            <a:off x="3241979" y="1215395"/>
            <a:ext cx="3574374" cy="1666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6793A5A-2C25-4E01-A43B-39989F9FD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35921" r="3975" b="3215"/>
          <a:stretch/>
        </p:blipFill>
        <p:spPr>
          <a:xfrm>
            <a:off x="3458380" y="3568603"/>
            <a:ext cx="5586968" cy="30835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1278727C-28D9-4E2D-AC15-961315CB2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04" y="3004152"/>
            <a:ext cx="3690683" cy="2459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03B0DA-7862-4216-816D-3C31537BA9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07" t="23333" r="33764" b="2072"/>
          <a:stretch/>
        </p:blipFill>
        <p:spPr>
          <a:xfrm>
            <a:off x="6816353" y="1031858"/>
            <a:ext cx="2102606" cy="26602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26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D9FFA0-DC8A-4CE1-89E8-E693B126DD3D}"/>
              </a:ext>
            </a:extLst>
          </p:cNvPr>
          <p:cNvSpPr txBox="1"/>
          <p:nvPr/>
        </p:nvSpPr>
        <p:spPr>
          <a:xfrm>
            <a:off x="0" y="21680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Mobilization is key</a:t>
            </a:r>
          </a:p>
        </p:txBody>
      </p:sp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7EE7194A-F454-4342-9715-E04FB0E1F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60" y="1701664"/>
            <a:ext cx="2397027" cy="3107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text, people, posing, outdoor&#10;&#10;Description automatically generated">
            <a:extLst>
              <a:ext uri="{FF2B5EF4-FFF2-40B4-BE49-F238E27FC236}">
                <a16:creationId xmlns:a16="http://schemas.microsoft.com/office/drawing/2014/main" id="{ADE60A40-9F21-4ECE-896D-8987C4732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69" y="1716791"/>
            <a:ext cx="2208369" cy="3022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group of people holding up signs&#10;&#10;Description automatically generated with low confidence">
            <a:extLst>
              <a:ext uri="{FF2B5EF4-FFF2-40B4-BE49-F238E27FC236}">
                <a16:creationId xmlns:a16="http://schemas.microsoft.com/office/drawing/2014/main" id="{8463860C-9114-4532-AD08-CCEC30F88C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r="15955" b="5976"/>
          <a:stretch/>
        </p:blipFill>
        <p:spPr>
          <a:xfrm>
            <a:off x="220294" y="1731523"/>
            <a:ext cx="3732654" cy="2993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1D74B5-1BD3-4967-B7AF-966F3412C684}"/>
              </a:ext>
            </a:extLst>
          </p:cNvPr>
          <p:cNvSpPr txBox="1"/>
          <p:nvPr/>
        </p:nvSpPr>
        <p:spPr>
          <a:xfrm>
            <a:off x="0" y="5200683"/>
            <a:ext cx="9144000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First, we meet in small groups.  Then we expand our network and begin to march.  Like a rolling snowball we grow and build until we </a:t>
            </a:r>
          </a:p>
          <a:p>
            <a:r>
              <a:rPr lang="en-US" sz="21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capture the imagination of the majority.  Then we mobilize as a class</a:t>
            </a:r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88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CE87563-DC76-4C9D-AEA8-FB0668C33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1069087"/>
            <a:ext cx="3336578" cy="4604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08C44-AED3-4334-ADD0-29EFA92B9CCF}"/>
              </a:ext>
            </a:extLst>
          </p:cNvPr>
          <p:cNvSpPr txBox="1"/>
          <p:nvPr/>
        </p:nvSpPr>
        <p:spPr>
          <a:xfrm>
            <a:off x="3546436" y="916509"/>
            <a:ext cx="55975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Our daily struggle is over surplus value.</a:t>
            </a:r>
          </a:p>
          <a:p>
            <a:endParaRPr lang="en-US" sz="2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we need?</a:t>
            </a:r>
          </a:p>
          <a:p>
            <a:endParaRPr lang="en-US" sz="2000" b="1" u="sng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A shorter working day</a:t>
            </a:r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. Fewer hours, same take home pay. 30 for 40.  A 4 day week.</a:t>
            </a:r>
          </a:p>
          <a:p>
            <a:r>
              <a:rPr lang="en-US" sz="20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Increased pay</a:t>
            </a:r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 with productivity increase.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5E9AAE6-3E76-4711-B216-43F472498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61" y="3392932"/>
            <a:ext cx="1481819" cy="2289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45C7E0-1255-4E31-8FE1-553C9ECF4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897" y="3362925"/>
            <a:ext cx="1591445" cy="2315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E5B24BC-A3AA-4037-BC2C-98F36CA61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58" y="3282043"/>
            <a:ext cx="1737276" cy="2498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9CEBB4-75E3-432E-B9B8-69F8B0A2E1C8}"/>
              </a:ext>
            </a:extLst>
          </p:cNvPr>
          <p:cNvSpPr txBox="1"/>
          <p:nvPr/>
        </p:nvSpPr>
        <p:spPr>
          <a:xfrm>
            <a:off x="0" y="603685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Every worker needs a job and/or a livable income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42BE7-1713-413E-9A1B-D756AAA106EB}"/>
              </a:ext>
            </a:extLst>
          </p:cNvPr>
          <p:cNvSpPr txBox="1"/>
          <p:nvPr/>
        </p:nvSpPr>
        <p:spPr>
          <a:xfrm>
            <a:off x="0" y="17959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NEED WORKING CLASS POWER</a:t>
            </a:r>
          </a:p>
        </p:txBody>
      </p:sp>
    </p:spTree>
    <p:extLst>
      <p:ext uri="{BB962C8B-B14F-4D97-AF65-F5344CB8AC3E}">
        <p14:creationId xmlns:p14="http://schemas.microsoft.com/office/powerpoint/2010/main" val="33847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64F6A0-13F6-4837-80F4-0FF6B0D4E253}"/>
              </a:ext>
            </a:extLst>
          </p:cNvPr>
          <p:cNvSpPr txBox="1"/>
          <p:nvPr/>
        </p:nvSpPr>
        <p:spPr>
          <a:xfrm>
            <a:off x="0" y="-137511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21</a:t>
            </a:r>
            <a:r>
              <a:rPr lang="en-US" sz="2400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century working class movement is needed now.</a:t>
            </a:r>
          </a:p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Organizing the south can lead the way.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7EA01209-BCD6-4AAB-9309-8CE218F6E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1" y="1034932"/>
            <a:ext cx="4544786" cy="2840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00306969-3989-43AC-8C8A-0177F3E15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/>
          <a:stretch/>
        </p:blipFill>
        <p:spPr>
          <a:xfrm>
            <a:off x="204395" y="1036921"/>
            <a:ext cx="3915784" cy="3002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text, outdoor, sign, orange&#10;&#10;Description automatically generated">
            <a:extLst>
              <a:ext uri="{FF2B5EF4-FFF2-40B4-BE49-F238E27FC236}">
                <a16:creationId xmlns:a16="http://schemas.microsoft.com/office/drawing/2014/main" id="{F87DB993-F0DA-4A45-A79F-850C1E4BA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69" y="4007457"/>
            <a:ext cx="4415698" cy="2639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52CBFBBE-BB1D-4CE8-A88C-E11F1150A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3" y="4126222"/>
            <a:ext cx="4240905" cy="2520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49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241CED-B07E-405E-855E-B7A9DC4F28DC}"/>
              </a:ext>
            </a:extLst>
          </p:cNvPr>
          <p:cNvSpPr txBox="1"/>
          <p:nvPr/>
        </p:nvSpPr>
        <p:spPr>
          <a:xfrm>
            <a:off x="0" y="98406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This presentation is available as a pamphlet from the SWA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B63D4E2E-CE1D-4F71-8007-2BCA30EE8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b="4175"/>
          <a:stretch/>
        </p:blipFill>
        <p:spPr>
          <a:xfrm>
            <a:off x="352159" y="1572668"/>
            <a:ext cx="2502837" cy="1143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2760220-7A06-4079-A0E4-7A7C6DC4D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55" y="1809586"/>
            <a:ext cx="5804367" cy="4466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19EEAC6-3FEF-460D-AA3B-1C6460038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5" y="2867342"/>
            <a:ext cx="2692801" cy="34856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12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241CED-B07E-405E-855E-B7A9DC4F28DC}"/>
              </a:ext>
            </a:extLst>
          </p:cNvPr>
          <p:cNvSpPr txBox="1"/>
          <p:nvPr/>
        </p:nvSpPr>
        <p:spPr>
          <a:xfrm>
            <a:off x="1143000" y="928615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Questions?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B63D4E2E-CE1D-4F71-8007-2BCA30EE8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b="4175"/>
          <a:stretch/>
        </p:blipFill>
        <p:spPr>
          <a:xfrm>
            <a:off x="1270713" y="2448470"/>
            <a:ext cx="6602575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92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A2366C-9B52-46D7-A9BD-DEA98E3AE154}"/>
              </a:ext>
            </a:extLst>
          </p:cNvPr>
          <p:cNvSpPr txBox="1"/>
          <p:nvPr/>
        </p:nvSpPr>
        <p:spPr>
          <a:xfrm>
            <a:off x="666362" y="512403"/>
            <a:ext cx="785663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>
                <a:latin typeface="Aharoni" panose="02010803020104030203" pitchFamily="2" charset="-79"/>
                <a:cs typeface="Aharoni" panose="02010803020104030203" pitchFamily="2" charset="-79"/>
              </a:rPr>
              <a:t>How does capitalism work</a:t>
            </a: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make it go!</a:t>
            </a:r>
            <a:endParaRPr lang="en-US" sz="6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A6FF1-F15D-40A8-827A-975B608DB586}"/>
              </a:ext>
            </a:extLst>
          </p:cNvPr>
          <p:cNvSpPr txBox="1"/>
          <p:nvPr/>
        </p:nvSpPr>
        <p:spPr>
          <a:xfrm>
            <a:off x="1130432" y="2928384"/>
            <a:ext cx="692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Production         Distribution          Consumption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249B327-0151-4E13-842B-68A88E6EFABA}"/>
              </a:ext>
            </a:extLst>
          </p:cNvPr>
          <p:cNvSpPr/>
          <p:nvPr/>
        </p:nvSpPr>
        <p:spPr>
          <a:xfrm>
            <a:off x="2884276" y="3046258"/>
            <a:ext cx="550355" cy="218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A362B04-C146-4056-9CCE-7D50744FA28B}"/>
              </a:ext>
            </a:extLst>
          </p:cNvPr>
          <p:cNvSpPr/>
          <p:nvPr/>
        </p:nvSpPr>
        <p:spPr>
          <a:xfrm>
            <a:off x="5311333" y="3046258"/>
            <a:ext cx="550355" cy="218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 descr="A picture containing dark, light, night sky&#10;&#10;Description automatically generated">
            <a:extLst>
              <a:ext uri="{FF2B5EF4-FFF2-40B4-BE49-F238E27FC236}">
                <a16:creationId xmlns:a16="http://schemas.microsoft.com/office/drawing/2014/main" id="{7C2454DA-81C7-4EC5-9F6C-811DC857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211" y="3909071"/>
            <a:ext cx="671116" cy="1631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1B7EE5-2802-44C8-BC44-7549DBCFE2E7}"/>
              </a:ext>
            </a:extLst>
          </p:cNvPr>
          <p:cNvSpPr txBox="1"/>
          <p:nvPr/>
        </p:nvSpPr>
        <p:spPr>
          <a:xfrm>
            <a:off x="3182311" y="4467851"/>
            <a:ext cx="2494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Workers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1E32B0D1-9605-45A9-886C-5D4F04580C91}"/>
              </a:ext>
            </a:extLst>
          </p:cNvPr>
          <p:cNvSpPr/>
          <p:nvPr/>
        </p:nvSpPr>
        <p:spPr>
          <a:xfrm>
            <a:off x="4287217" y="3481589"/>
            <a:ext cx="284783" cy="73380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8E3F9E-953F-4197-9F12-74122DE6AB22}"/>
              </a:ext>
            </a:extLst>
          </p:cNvPr>
          <p:cNvSpPr txBox="1"/>
          <p:nvPr/>
        </p:nvSpPr>
        <p:spPr>
          <a:xfrm>
            <a:off x="2256377" y="5217798"/>
            <a:ext cx="4346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So, who are we?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0C72DC96-F614-4E55-B989-3EB9FC8BC6AB}"/>
              </a:ext>
            </a:extLst>
          </p:cNvPr>
          <p:cNvSpPr/>
          <p:nvPr/>
        </p:nvSpPr>
        <p:spPr>
          <a:xfrm rot="18787674">
            <a:off x="2905717" y="3542168"/>
            <a:ext cx="284783" cy="73380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FC36B040-A290-48FD-80B8-3A5D091A967F}"/>
              </a:ext>
            </a:extLst>
          </p:cNvPr>
          <p:cNvSpPr/>
          <p:nvPr/>
        </p:nvSpPr>
        <p:spPr>
          <a:xfrm rot="2308430">
            <a:off x="5604389" y="3563257"/>
            <a:ext cx="284783" cy="73380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186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FC27E6-E7EC-4B6C-BD7E-3E94E2A35FF0}"/>
              </a:ext>
            </a:extLst>
          </p:cNvPr>
          <p:cNvSpPr txBox="1"/>
          <p:nvPr/>
        </p:nvSpPr>
        <p:spPr>
          <a:xfrm>
            <a:off x="0" y="366084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50" b="1" dirty="0">
                <a:latin typeface="Aharoni" panose="02010803020104030203" pitchFamily="2" charset="-79"/>
                <a:cs typeface="Aharoni" panose="02010803020104030203" pitchFamily="2" charset="-79"/>
              </a:rPr>
              <a:t>Capitalism is based on the production and sale of commodities.</a:t>
            </a:r>
          </a:p>
          <a:p>
            <a:pPr algn="ctr"/>
            <a:r>
              <a:rPr lang="en-US" sz="2350" b="1" dirty="0">
                <a:latin typeface="Aharoni" panose="02010803020104030203" pitchFamily="2" charset="-79"/>
                <a:cs typeface="Aharoni" panose="02010803020104030203" pitchFamily="2" charset="-79"/>
              </a:rPr>
              <a:t>In slavery, the entire 24/7 body of a worker was </a:t>
            </a:r>
            <a:br>
              <a:rPr lang="en-US" sz="235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350" b="1" dirty="0">
                <a:latin typeface="Aharoni" panose="02010803020104030203" pitchFamily="2" charset="-79"/>
                <a:cs typeface="Aharoni" panose="02010803020104030203" pitchFamily="2" charset="-79"/>
              </a:rPr>
              <a:t>bought, sold and owned.</a:t>
            </a:r>
          </a:p>
          <a:p>
            <a:pPr algn="ctr"/>
            <a:r>
              <a:rPr lang="en-US" sz="2350" b="1" dirty="0">
                <a:latin typeface="Aharoni" panose="02010803020104030203" pitchFamily="2" charset="-79"/>
                <a:cs typeface="Aharoni" panose="02010803020104030203" pitchFamily="2" charset="-79"/>
              </a:rPr>
              <a:t>In capitalism, we sell our ability to work, our labor power.</a:t>
            </a:r>
          </a:p>
        </p:txBody>
      </p:sp>
      <p:pic>
        <p:nvPicPr>
          <p:cNvPr id="4" name="Picture 3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E9A5AFA2-FF14-48F3-933E-CEB4413C5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7" y="2150205"/>
            <a:ext cx="4244021" cy="2769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1A1AD5-473C-4D8F-A1B8-228FB67FD401}"/>
              </a:ext>
            </a:extLst>
          </p:cNvPr>
          <p:cNvSpPr txBox="1"/>
          <p:nvPr/>
        </p:nvSpPr>
        <p:spPr>
          <a:xfrm>
            <a:off x="1573459" y="5076143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19</a:t>
            </a:r>
            <a:r>
              <a:rPr lang="en-US" b="1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 century</a:t>
            </a:r>
          </a:p>
          <a:p>
            <a:pPr algn="ctr"/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slavery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4E3C4F-864B-4FED-8AB7-7C25ABB2756D}"/>
              </a:ext>
            </a:extLst>
          </p:cNvPr>
          <p:cNvSpPr txBox="1"/>
          <p:nvPr/>
        </p:nvSpPr>
        <p:spPr>
          <a:xfrm>
            <a:off x="4346570" y="5076143"/>
            <a:ext cx="2364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20</a:t>
            </a:r>
            <a:r>
              <a:rPr lang="en-US" b="1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 century </a:t>
            </a:r>
          </a:p>
          <a:p>
            <a:pPr algn="ctr"/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industrial capitalism</a:t>
            </a:r>
          </a:p>
        </p:txBody>
      </p:sp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25CC4D50-AADA-468F-9DB0-608197C24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/>
          <a:stretch/>
        </p:blipFill>
        <p:spPr>
          <a:xfrm>
            <a:off x="4526869" y="2150205"/>
            <a:ext cx="2004155" cy="2769224"/>
          </a:xfrm>
          <a:prstGeom prst="rect">
            <a:avLst/>
          </a:prstGeom>
        </p:spPr>
      </p:pic>
      <p:pic>
        <p:nvPicPr>
          <p:cNvPr id="14" name="Picture 13" descr="A picture containing text, standing, yellow, vending machine&#10;&#10;Description automatically generated">
            <a:extLst>
              <a:ext uri="{FF2B5EF4-FFF2-40B4-BE49-F238E27FC236}">
                <a16:creationId xmlns:a16="http://schemas.microsoft.com/office/drawing/2014/main" id="{C8FAED26-C840-49A5-A867-68CA7ADAB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5" r="8764" b="6521"/>
          <a:stretch/>
        </p:blipFill>
        <p:spPr>
          <a:xfrm>
            <a:off x="6664154" y="2150205"/>
            <a:ext cx="2330129" cy="27692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AA4794-AE49-42C1-9156-7EF8A9BD46D7}"/>
              </a:ext>
            </a:extLst>
          </p:cNvPr>
          <p:cNvSpPr txBox="1"/>
          <p:nvPr/>
        </p:nvSpPr>
        <p:spPr>
          <a:xfrm>
            <a:off x="7038777" y="5076143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21</a:t>
            </a:r>
            <a:r>
              <a:rPr lang="en-US" b="1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 century</a:t>
            </a:r>
          </a:p>
          <a:p>
            <a:pPr algn="ctr"/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AI capitalism</a:t>
            </a:r>
          </a:p>
        </p:txBody>
      </p:sp>
    </p:spTree>
    <p:extLst>
      <p:ext uri="{BB962C8B-B14F-4D97-AF65-F5344CB8AC3E}">
        <p14:creationId xmlns:p14="http://schemas.microsoft.com/office/powerpoint/2010/main" val="37034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CEE9C5-26BF-4303-A5DB-A9FFA8DF7C8B}"/>
              </a:ext>
            </a:extLst>
          </p:cNvPr>
          <p:cNvSpPr txBox="1"/>
          <p:nvPr/>
        </p:nvSpPr>
        <p:spPr>
          <a:xfrm>
            <a:off x="0" y="71434"/>
            <a:ext cx="9143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The issue is how we define a social class.</a:t>
            </a:r>
          </a:p>
          <a:p>
            <a:pPr algn="ctr"/>
            <a:r>
              <a:rPr lang="en-US" sz="2600" b="1" dirty="0">
                <a:latin typeface="Aharoni" panose="02010803020104030203" pitchFamily="2" charset="-79"/>
                <a:cs typeface="Aharoni" panose="02010803020104030203" pitchFamily="2" charset="-79"/>
              </a:rPr>
              <a:t>Capitalists use stratification, or levels. Mostly of income.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28F45AE8-583C-4BD6-9970-098D48003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9" y="1179430"/>
            <a:ext cx="7417438" cy="5609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328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4E413A-1D0C-446A-8BD4-21F58F1D336F}"/>
              </a:ext>
            </a:extLst>
          </p:cNvPr>
          <p:cNvSpPr txBox="1"/>
          <p:nvPr/>
        </p:nvSpPr>
        <p:spPr>
          <a:xfrm flipH="1">
            <a:off x="0" y="5029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Social Class in </a:t>
            </a:r>
            <a:r>
              <a:rPr lang="en-US" sz="5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21</a:t>
            </a:r>
            <a:r>
              <a:rPr lang="en-US" sz="3800" b="1" baseline="30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en-US" sz="3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Century Capitalism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9D155-90CE-495D-863F-A09DD48A1325}"/>
              </a:ext>
            </a:extLst>
          </p:cNvPr>
          <p:cNvSpPr txBox="1"/>
          <p:nvPr/>
        </p:nvSpPr>
        <p:spPr>
          <a:xfrm>
            <a:off x="0" y="1431737"/>
            <a:ext cx="3804247" cy="588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Capitalists: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Super rich billionaires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Active owners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Speculators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Middle classes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Small businesses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Elite professions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Family farms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Working class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Wage workers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Gig workers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New workers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	Unemployed</a:t>
            </a:r>
          </a:p>
          <a:p>
            <a:endParaRPr 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</a:p>
          <a:p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</a:p>
          <a:p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065C0-EB69-4535-9DA0-5F19BD4E7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9" t="25984" r="22490" b="37795"/>
          <a:stretch/>
        </p:blipFill>
        <p:spPr>
          <a:xfrm>
            <a:off x="3896816" y="1238306"/>
            <a:ext cx="5166040" cy="1872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F9B5C6-BB0B-4852-9C0D-A7F142C247F1}"/>
              </a:ext>
            </a:extLst>
          </p:cNvPr>
          <p:cNvSpPr txBox="1"/>
          <p:nvPr/>
        </p:nvSpPr>
        <p:spPr>
          <a:xfrm>
            <a:off x="3765780" y="3304903"/>
            <a:ext cx="53782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Two important new developments:</a:t>
            </a:r>
          </a:p>
          <a:p>
            <a:pPr marL="257175" indent="-257175"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 polarization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: the middle class is being forced into the working class and the billionaire class is increasing.</a:t>
            </a:r>
          </a:p>
          <a:p>
            <a:pPr marL="258763" indent="-258763"/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People are being forced into </a:t>
            </a:r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permanent or long term unemployment 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because of the robots, the new machine slaves</a:t>
            </a:r>
          </a:p>
        </p:txBody>
      </p:sp>
      <p:pic>
        <p:nvPicPr>
          <p:cNvPr id="2050" name="Picture 2" descr="Free Stick Man Art, Download Free Stick Man Art png images, Free ClipArts  on Clipart Library">
            <a:extLst>
              <a:ext uri="{FF2B5EF4-FFF2-40B4-BE49-F238E27FC236}">
                <a16:creationId xmlns:a16="http://schemas.microsoft.com/office/drawing/2014/main" id="{42E5DCAF-C6AB-485A-AC2B-3D7E06F32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02" y="4141177"/>
            <a:ext cx="821209" cy="24192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2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&#10;&#10;Description automatically generated with low confidence">
            <a:extLst>
              <a:ext uri="{FF2B5EF4-FFF2-40B4-BE49-F238E27FC236}">
                <a16:creationId xmlns:a16="http://schemas.microsoft.com/office/drawing/2014/main" id="{CF6D99DE-FAD3-4DDE-89CF-067CF4251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6796" r="13890" b="31692"/>
          <a:stretch/>
        </p:blipFill>
        <p:spPr>
          <a:xfrm>
            <a:off x="251922" y="1289273"/>
            <a:ext cx="4484830" cy="19533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3" name="Picture 12" descr="Chart&#10;&#10;Description automatically generated with medium confidence">
            <a:extLst>
              <a:ext uri="{FF2B5EF4-FFF2-40B4-BE49-F238E27FC236}">
                <a16:creationId xmlns:a16="http://schemas.microsoft.com/office/drawing/2014/main" id="{E0B67C02-EF94-445E-A7F1-0CA84BB14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2" b="30470"/>
          <a:stretch/>
        </p:blipFill>
        <p:spPr>
          <a:xfrm>
            <a:off x="5201158" y="1289273"/>
            <a:ext cx="3565751" cy="32941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ABDE19-BB2C-4963-9B10-26DC570FE374}"/>
              </a:ext>
            </a:extLst>
          </p:cNvPr>
          <p:cNvSpPr txBox="1"/>
          <p:nvPr/>
        </p:nvSpPr>
        <p:spPr>
          <a:xfrm>
            <a:off x="0" y="143018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Aharoni" panose="02010803020104030203" pitchFamily="2" charset="-79"/>
                <a:cs typeface="Aharoni" panose="02010803020104030203" pitchFamily="2" charset="-79"/>
              </a:rPr>
              <a:t>What is class consciousness? </a:t>
            </a:r>
            <a:br>
              <a:rPr lang="en-US" sz="29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900" b="1" dirty="0">
                <a:latin typeface="Aharoni" panose="02010803020104030203" pitchFamily="2" charset="-79"/>
                <a:cs typeface="Aharoni" panose="02010803020104030203" pitchFamily="2" charset="-79"/>
              </a:rPr>
              <a:t>What is false class consciousness?</a:t>
            </a:r>
          </a:p>
        </p:txBody>
      </p:sp>
      <p:pic>
        <p:nvPicPr>
          <p:cNvPr id="5" name="Picture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89142B17-9C9D-4831-9D0F-553DCCD9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2" y="3906765"/>
            <a:ext cx="4484830" cy="24771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51673-0C32-42B4-8F1E-8C8601612AA9}"/>
              </a:ext>
            </a:extLst>
          </p:cNvPr>
          <p:cNvSpPr txBox="1"/>
          <p:nvPr/>
        </p:nvSpPr>
        <p:spPr>
          <a:xfrm>
            <a:off x="4824068" y="5014158"/>
            <a:ext cx="4319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win when we face reality straight </a:t>
            </a:r>
          </a:p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on.  The capitalists win when they </a:t>
            </a:r>
          </a:p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get us to daydream about our lives </a:t>
            </a:r>
          </a:p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go deep into debt.  They try to </a:t>
            </a:r>
          </a:p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hide their power. </a:t>
            </a:r>
          </a:p>
        </p:txBody>
      </p:sp>
    </p:spTree>
    <p:extLst>
      <p:ext uri="{BB962C8B-B14F-4D97-AF65-F5344CB8AC3E}">
        <p14:creationId xmlns:p14="http://schemas.microsoft.com/office/powerpoint/2010/main" val="3412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A91D8-5133-4847-9BBE-D4283C1FCA50}"/>
              </a:ext>
            </a:extLst>
          </p:cNvPr>
          <p:cNvSpPr txBox="1"/>
          <p:nvPr/>
        </p:nvSpPr>
        <p:spPr>
          <a:xfrm>
            <a:off x="0" y="156280"/>
            <a:ext cx="914400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Capitalists try to divide us against each other.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Race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Gender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Region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Occupation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Salary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Age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Nationality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Immigration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Religion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Literacy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Culture</a:t>
            </a:r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Sexual identity</a:t>
            </a:r>
          </a:p>
          <a:p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4886019-D21A-45B0-9CE7-AF519F408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2"/>
          <a:stretch/>
        </p:blipFill>
        <p:spPr>
          <a:xfrm>
            <a:off x="2139547" y="917684"/>
            <a:ext cx="6713996" cy="3697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posing, black, standing, old&#10;&#10;Description automatically generated">
            <a:extLst>
              <a:ext uri="{FF2B5EF4-FFF2-40B4-BE49-F238E27FC236}">
                <a16:creationId xmlns:a16="http://schemas.microsoft.com/office/drawing/2014/main" id="{05114C62-8404-437C-AEE5-0AC734658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1"/>
          <a:stretch/>
        </p:blipFill>
        <p:spPr>
          <a:xfrm>
            <a:off x="5012300" y="5221101"/>
            <a:ext cx="1781807" cy="1434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group of people holding flags&#10;&#10;Description automatically generated with low confidence">
            <a:extLst>
              <a:ext uri="{FF2B5EF4-FFF2-40B4-BE49-F238E27FC236}">
                <a16:creationId xmlns:a16="http://schemas.microsoft.com/office/drawing/2014/main" id="{779580BC-60B1-4364-B51B-C5C5652E1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93" y="5238526"/>
            <a:ext cx="2488712" cy="1399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What the Capitol insurgency reveals about white supremacy and law  enforcement">
            <a:extLst>
              <a:ext uri="{FF2B5EF4-FFF2-40B4-BE49-F238E27FC236}">
                <a16:creationId xmlns:a16="http://schemas.microsoft.com/office/drawing/2014/main" id="{E7B81000-41A7-424D-8D86-4B43ECC6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" y="5234075"/>
            <a:ext cx="2117228" cy="14088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Anon conspiracy theories debunked: How to avoid being fooled">
            <a:extLst>
              <a:ext uri="{FF2B5EF4-FFF2-40B4-BE49-F238E27FC236}">
                <a16:creationId xmlns:a16="http://schemas.microsoft.com/office/drawing/2014/main" id="{5108EED1-1FE7-4E2C-981F-FC8BF28C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02" y="5221101"/>
            <a:ext cx="2117228" cy="14347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4F47C9-3697-4441-A176-B0E254C4932F}"/>
              </a:ext>
            </a:extLst>
          </p:cNvPr>
          <p:cNvSpPr txBox="1"/>
          <p:nvPr/>
        </p:nvSpPr>
        <p:spPr>
          <a:xfrm>
            <a:off x="0" y="71380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Solidarity is the key to a workers movement: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 injury to one is an injury to all!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1202E3-4A4B-424C-9F6E-0AEC981A3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1" y="2388126"/>
            <a:ext cx="8154767" cy="35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C16AEB-D17B-4F64-A615-8B1DAF1F9517}"/>
              </a:ext>
            </a:extLst>
          </p:cNvPr>
          <p:cNvSpPr txBox="1"/>
          <p:nvPr/>
        </p:nvSpPr>
        <p:spPr>
          <a:xfrm>
            <a:off x="0" y="105600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Aharoni" panose="02010803020104030203" pitchFamily="2" charset="-79"/>
                <a:cs typeface="Aharoni" panose="02010803020104030203" pitchFamily="2" charset="-79"/>
              </a:rPr>
              <a:t>We fight in two ways: </a:t>
            </a:r>
          </a:p>
          <a:p>
            <a:r>
              <a:rPr lang="en-US" sz="4200" b="1" dirty="0">
                <a:latin typeface="Aharoni" panose="02010803020104030203" pitchFamily="2" charset="-79"/>
                <a:cs typeface="Aharoni" panose="02010803020104030203" pitchFamily="2" charset="-79"/>
              </a:rPr>
              <a:t>our </a:t>
            </a:r>
            <a:r>
              <a:rPr lang="en-US" sz="42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workplace</a:t>
            </a:r>
            <a:r>
              <a:rPr lang="en-US" sz="4200" b="1" dirty="0">
                <a:latin typeface="Aharoni" panose="02010803020104030203" pitchFamily="2" charset="-79"/>
                <a:cs typeface="Aharoni" panose="02010803020104030203" pitchFamily="2" charset="-79"/>
              </a:rPr>
              <a:t> and our community</a:t>
            </a:r>
          </a:p>
        </p:txBody>
      </p:sp>
      <p:pic>
        <p:nvPicPr>
          <p:cNvPr id="4" name="Picture 3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E5433855-8D06-4806-803D-DB2F0C4D2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60" y="3937373"/>
            <a:ext cx="2891066" cy="1927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group of people holding signs&#10;&#10;Description automatically generated with low confidence">
            <a:extLst>
              <a:ext uri="{FF2B5EF4-FFF2-40B4-BE49-F238E27FC236}">
                <a16:creationId xmlns:a16="http://schemas.microsoft.com/office/drawing/2014/main" id="{8A05150B-ABA2-4328-A055-DB35E1600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" y="3709984"/>
            <a:ext cx="3230180" cy="2154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5A55C10A-0972-4D3D-8DB2-909B794D3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04" y="1581688"/>
            <a:ext cx="2873022" cy="2154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C3814B8D-B0FD-4E24-BEF1-CD7DE26FC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" y="1561490"/>
            <a:ext cx="3217169" cy="1809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DC5F0A-3B04-4A61-9BBD-D003977E8113}"/>
              </a:ext>
            </a:extLst>
          </p:cNvPr>
          <p:cNvSpPr txBox="1"/>
          <p:nvPr/>
        </p:nvSpPr>
        <p:spPr>
          <a:xfrm>
            <a:off x="6343103" y="1508279"/>
            <a:ext cx="273158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Aharoni" panose="02010803020104030203" pitchFamily="2" charset="-79"/>
                <a:cs typeface="Aharoni" panose="02010803020104030203" pitchFamily="2" charset="-79"/>
              </a:rPr>
              <a:t>Each workplace is a site of struggle.  In each we have to organize, educate, and fight back.</a:t>
            </a:r>
          </a:p>
          <a:p>
            <a:endParaRPr lang="en-US" sz="17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700" b="1" dirty="0">
                <a:latin typeface="Aharoni" panose="02010803020104030203" pitchFamily="2" charset="-79"/>
                <a:cs typeface="Aharoni" panose="02010803020104030203" pitchFamily="2" charset="-79"/>
              </a:rPr>
              <a:t>Our power grows when we pull multiple workplaces into the same process.</a:t>
            </a:r>
          </a:p>
          <a:p>
            <a:endParaRPr lang="en-US" sz="17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700" b="1" dirty="0">
                <a:latin typeface="Aharoni" panose="02010803020104030203" pitchFamily="2" charset="-79"/>
                <a:cs typeface="Aharoni" panose="02010803020104030203" pitchFamily="2" charset="-79"/>
              </a:rPr>
              <a:t>Our goal is a movement of all workers in the same city.</a:t>
            </a:r>
          </a:p>
          <a:p>
            <a:endParaRPr lang="en-US" sz="17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700" b="1" dirty="0">
                <a:latin typeface="Aharoni" panose="02010803020104030203" pitchFamily="2" charset="-79"/>
                <a:cs typeface="Aharoni" panose="02010803020104030203" pitchFamily="2" charset="-79"/>
              </a:rPr>
              <a:t>Many will be in a union, and others will organize in any way they can.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FC6CB5-37D3-44F6-9FFE-0B33D2D0F2F2}"/>
              </a:ext>
            </a:extLst>
          </p:cNvPr>
          <p:cNvSpPr txBox="1"/>
          <p:nvPr/>
        </p:nvSpPr>
        <p:spPr>
          <a:xfrm>
            <a:off x="702265" y="6065668"/>
            <a:ext cx="84417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Brothers/Sisters, now is the time!</a:t>
            </a:r>
          </a:p>
        </p:txBody>
      </p:sp>
    </p:spTree>
    <p:extLst>
      <p:ext uri="{BB962C8B-B14F-4D97-AF65-F5344CB8AC3E}">
        <p14:creationId xmlns:p14="http://schemas.microsoft.com/office/powerpoint/2010/main" val="14669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9691</TotalTime>
  <Words>631</Words>
  <Application>Microsoft Office PowerPoint</Application>
  <PresentationFormat>On-screen Show (4:3)</PresentationFormat>
  <Paragraphs>128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 Light</vt:lpstr>
      <vt:lpstr>Arial</vt:lpstr>
      <vt:lpstr>Aharoni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Kate</dc:creator>
  <cp:lastModifiedBy>Williams, Kate</cp:lastModifiedBy>
  <cp:revision>82</cp:revision>
  <cp:lastPrinted>2021-04-24T19:02:54Z</cp:lastPrinted>
  <dcterms:created xsi:type="dcterms:W3CDTF">2021-04-09T14:04:22Z</dcterms:created>
  <dcterms:modified xsi:type="dcterms:W3CDTF">2021-04-28T16:39:03Z</dcterms:modified>
</cp:coreProperties>
</file>